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6"/>
  </p:notesMasterIdLst>
  <p:handoutMasterIdLst>
    <p:handoutMasterId r:id="rId27"/>
  </p:handoutMasterIdLst>
  <p:sldIdLst>
    <p:sldId id="352" r:id="rId2"/>
    <p:sldId id="597" r:id="rId3"/>
    <p:sldId id="596" r:id="rId4"/>
    <p:sldId id="655" r:id="rId5"/>
    <p:sldId id="654" r:id="rId6"/>
    <p:sldId id="656" r:id="rId7"/>
    <p:sldId id="657" r:id="rId8"/>
    <p:sldId id="658" r:id="rId9"/>
    <p:sldId id="554" r:id="rId10"/>
    <p:sldId id="611" r:id="rId11"/>
    <p:sldId id="625" r:id="rId12"/>
    <p:sldId id="626" r:id="rId13"/>
    <p:sldId id="627" r:id="rId14"/>
    <p:sldId id="628" r:id="rId15"/>
    <p:sldId id="629" r:id="rId16"/>
    <p:sldId id="652" r:id="rId17"/>
    <p:sldId id="664" r:id="rId18"/>
    <p:sldId id="653" r:id="rId19"/>
    <p:sldId id="660" r:id="rId20"/>
    <p:sldId id="662" r:id="rId21"/>
    <p:sldId id="661" r:id="rId22"/>
    <p:sldId id="663" r:id="rId23"/>
    <p:sldId id="659" r:id="rId24"/>
    <p:sldId id="643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9900"/>
    <a:srgbClr val="00FF00"/>
    <a:srgbClr val="FFFF00"/>
    <a:srgbClr val="0000FF"/>
    <a:srgbClr val="CC00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6" autoAdjust="0"/>
    <p:restoredTop sz="90634" autoAdjust="0"/>
  </p:normalViewPr>
  <p:slideViewPr>
    <p:cSldViewPr snapToGrid="0">
      <p:cViewPr varScale="1">
        <p:scale>
          <a:sx n="72" d="100"/>
          <a:sy n="72" d="100"/>
        </p:scale>
        <p:origin x="-936" y="-90"/>
      </p:cViewPr>
      <p:guideLst>
        <p:guide orient="horz" pos="864"/>
        <p:guide orient="horz" pos="288"/>
        <p:guide orient="horz" pos="3744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1500" y="-114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AC1B654-D303-4C1C-A96E-4AC9B79FF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8BA662D-AB8B-411F-AA5E-518E477AB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4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4FFEA-3C89-43B4-BB0D-5886D11D575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37D18-2437-4E3D-AA90-CD040977D07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327F4B28-79A6-4B9B-AB91-44A08E30C601}" type="slidenum">
              <a:rPr lang="en-US" sz="1200">
                <a:effectLst/>
                <a:latin typeface="Times New Roman" pitchFamily="18" charset="0"/>
              </a:rPr>
              <a:pPr algn="r" defTabSz="931863"/>
              <a:t>16</a:t>
            </a:fld>
            <a:endParaRPr lang="en-US" sz="1200">
              <a:effectLst/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4838"/>
            <a:ext cx="5146675" cy="4184650"/>
          </a:xfrm>
          <a:noFill/>
          <a:ln/>
        </p:spPr>
        <p:txBody>
          <a:bodyPr lIns="92110" tIns="46055" rIns="92110" bIns="46055"/>
          <a:lstStyle/>
          <a:p>
            <a:endParaRPr lang="en-US" smtClean="0"/>
          </a:p>
          <a:p>
            <a:r>
              <a:rPr lang="en-US" smtClean="0"/>
              <a:t>Average of streamflow index values for all sites by province during the period January 2011 through latter March 2011…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9D6A5-ADC0-403A-B0AB-DF9D12DA5F30}" type="slidenum">
              <a:rPr lang="en-US"/>
              <a:pPr/>
              <a:t>17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26D3B-5B28-48E4-80C1-0A5CC1EEDBD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4838"/>
            <a:ext cx="5146675" cy="4184650"/>
          </a:xfrm>
          <a:noFill/>
          <a:ln/>
        </p:spPr>
        <p:txBody>
          <a:bodyPr lIns="92093" tIns="46047" rIns="92093" bIns="46047"/>
          <a:lstStyle/>
          <a:p>
            <a:endParaRPr lang="en-US" smtClean="0"/>
          </a:p>
          <a:p>
            <a:r>
              <a:rPr lang="en-US" smtClean="0"/>
              <a:t>Average 7-day recurrence intervals by region during the period January 2011 through latter March 2011…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D28E4-EC27-441B-BCBC-5E451F011AA9}" type="slidenum">
              <a:rPr lang="en-US"/>
              <a:pPr/>
              <a:t>23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16" tIns="46058" rIns="92116" bIns="460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DDB00-E757-4614-A6ED-81C0D8691F7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F1BCA3E9-A5DE-49EB-A7CD-09E9C1B55819}" type="slidenum">
              <a:rPr lang="en-US" sz="1200">
                <a:effectLst/>
                <a:latin typeface="Times New Roman" pitchFamily="18" charset="0"/>
              </a:rPr>
              <a:pPr algn="r" defTabSz="931863"/>
              <a:t>2</a:t>
            </a:fld>
            <a:endParaRPr lang="en-US" sz="1200">
              <a:effectLst/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4838"/>
            <a:ext cx="5146675" cy="4184650"/>
          </a:xfrm>
          <a:noFill/>
          <a:ln/>
        </p:spPr>
        <p:txBody>
          <a:bodyPr lIns="92101" tIns="46050" rIns="92101" bIns="460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5A927659-567F-40A3-BE8F-BB812F49AC3B}" type="slidenum">
              <a:rPr lang="en-US" sz="1200">
                <a:effectLst/>
                <a:latin typeface="Times New Roman" pitchFamily="18" charset="0"/>
              </a:rPr>
              <a:pPr algn="r" defTabSz="931863"/>
              <a:t>3</a:t>
            </a:fld>
            <a:endParaRPr lang="en-US" sz="1200">
              <a:effectLst/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4838"/>
            <a:ext cx="5146675" cy="4184650"/>
          </a:xfrm>
          <a:noFill/>
          <a:ln/>
        </p:spPr>
        <p:txBody>
          <a:bodyPr lIns="92101" tIns="46050" rIns="92101" bIns="460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84F5550F-1B9F-455C-9DA3-AC89B9053B14}" type="slidenum">
              <a:rPr lang="en-US" sz="1200">
                <a:effectLst/>
                <a:latin typeface="Times New Roman" pitchFamily="18" charset="0"/>
              </a:rPr>
              <a:pPr algn="r" defTabSz="931863"/>
              <a:t>4</a:t>
            </a:fld>
            <a:endParaRPr lang="en-US" sz="1200">
              <a:effectLst/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A7E1BF59-D511-4E67-92F4-5272C7B8E0C3}" type="slidenum">
              <a:rPr lang="en-US" sz="1200">
                <a:effectLst/>
                <a:latin typeface="Times New Roman" pitchFamily="18" charset="0"/>
              </a:rPr>
              <a:pPr algn="r" defTabSz="931863"/>
              <a:t>5</a:t>
            </a:fld>
            <a:endParaRPr lang="en-US" sz="1200">
              <a:effectLst/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F9DCB-6A7E-458A-A304-C311088F8D1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0567F-03C7-4F15-9FFF-98FD8734CC9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0E482-44EF-4138-9522-E8ECAFA207C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A30A8-4931-44EA-A366-18C0138DF1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F7957509-DDC1-4AEB-B692-8F75726F9E0B}" type="slidenum">
              <a:rPr lang="en-US" sz="1200">
                <a:effectLst/>
                <a:latin typeface="Times New Roman" pitchFamily="18" charset="0"/>
              </a:rPr>
              <a:pPr algn="r" defTabSz="931863"/>
              <a:t>9</a:t>
            </a:fld>
            <a:endParaRPr lang="en-US" sz="1200">
              <a:effectLst/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4838"/>
            <a:ext cx="5146675" cy="4184650"/>
          </a:xfrm>
          <a:noFill/>
          <a:ln/>
        </p:spPr>
        <p:txBody>
          <a:bodyPr lIns="92110" tIns="46055" rIns="92110" bIns="46055"/>
          <a:lstStyle/>
          <a:p>
            <a:endParaRPr lang="en-US" smtClean="0"/>
          </a:p>
          <a:p>
            <a:r>
              <a:rPr lang="en-US" smtClean="0"/>
              <a:t>Average of streamflow index values for all sites by province during the period October 2010 through latter March 2011…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16" descr="USGS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533400"/>
            <a:ext cx="2133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ChangeArrowheads="1"/>
          </p:cNvSpPr>
          <p:nvPr userDrawn="1"/>
        </p:nvSpPr>
        <p:spPr bwMode="white">
          <a:xfrm>
            <a:off x="457200" y="5943600"/>
            <a:ext cx="2133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88900" bIns="44450">
            <a:spAutoFit/>
          </a:bodyPr>
          <a:lstStyle/>
          <a:p>
            <a:pPr algn="l" defTabSz="885825" eaLnBrk="0" hangingPunct="0">
              <a:defRPr/>
            </a:pPr>
            <a:r>
              <a:rPr lang="en-US" sz="1000" b="1">
                <a:effectLst/>
                <a:latin typeface="Arial Unicode MS" pitchFamily="34" charset="-128"/>
              </a:rPr>
              <a:t>U.S. Department of the Interior</a:t>
            </a:r>
          </a:p>
          <a:p>
            <a:pPr algn="l" defTabSz="885825" eaLnBrk="0" hangingPunct="0">
              <a:defRPr/>
            </a:pPr>
            <a:r>
              <a:rPr lang="en-US" sz="1000" b="1">
                <a:effectLst/>
                <a:latin typeface="Arial Unicode MS" pitchFamily="34" charset="-128"/>
              </a:rPr>
              <a:t>U.S. Geological Survey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A0F9-E936-47B8-BE57-87DCD4CF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12D9-F9C9-43B2-9F45-2F6526F72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68C8-F8DD-4E7A-AAA9-6260F12BB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AD4A-6B38-4332-9666-C1DC01A4E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0C82-66F8-4C58-9E2B-8E5BC0569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589E-2F0F-4D62-9B4B-538A5C0C9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DD4E-AF92-48C6-93F7-73D31EFC7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6E99-D336-4E22-BC34-43A6AE493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82BC-4A0A-4892-B3C1-261F17B48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2E90-2CCD-4DB4-ACE2-D5FA9647D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A7D3CD08-0612-47A1-883D-4718D508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8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30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8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3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6" descr="USGSsmall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6183313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.water.usg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c.water.usgs.gov/drough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watch.usgs.gov/ne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cweaver@usg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usgs.gov/waterwat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nc.water.usgs.gov/drought/index.htm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7675" y="1609725"/>
            <a:ext cx="8229600" cy="42592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0" dirty="0" err="1" smtClean="0">
                <a:solidFill>
                  <a:srgbClr val="FFFF00"/>
                </a:solidFill>
                <a:effectLst/>
                <a:latin typeface="Arial" charset="0"/>
              </a:rPr>
              <a:t>Streamflow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" charset="0"/>
              </a:rPr>
              <a:t> conditions</a:t>
            </a:r>
            <a:br>
              <a:rPr lang="en-US" sz="4000" b="0" dirty="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sz="4000" b="0" dirty="0" smtClean="0">
                <a:solidFill>
                  <a:srgbClr val="FFFF00"/>
                </a:solidFill>
                <a:effectLst/>
                <a:latin typeface="Arial" charset="0"/>
              </a:rPr>
              <a:t>across North Carolina</a:t>
            </a:r>
            <a:r>
              <a:rPr lang="en-US" sz="4000" b="0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b="0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1200" b="0" dirty="0" smtClean="0">
                <a:effectLst/>
                <a:latin typeface="Arial" charset="0"/>
              </a:rPr>
              <a:t/>
            </a:r>
            <a:br>
              <a:rPr lang="en-US" sz="1200" b="0" dirty="0" smtClean="0">
                <a:effectLst/>
                <a:latin typeface="Arial" charset="0"/>
              </a:rPr>
            </a:br>
            <a:r>
              <a:rPr lang="en-US" sz="3200" b="0" i="1" dirty="0" smtClean="0">
                <a:effectLst/>
                <a:latin typeface="Arial Narrow" pitchFamily="34" charset="0"/>
              </a:rPr>
              <a:t>Assessment of hydrologic</a:t>
            </a:r>
            <a:br>
              <a:rPr lang="en-US" sz="3200" b="0" i="1" dirty="0" smtClean="0">
                <a:effectLst/>
                <a:latin typeface="Arial Narrow" pitchFamily="34" charset="0"/>
              </a:rPr>
            </a:br>
            <a:r>
              <a:rPr lang="en-US" sz="3200" b="0" i="1" dirty="0" smtClean="0">
                <a:effectLst/>
                <a:latin typeface="Arial Narrow" pitchFamily="34" charset="0"/>
              </a:rPr>
              <a:t>conditions observed through latter March 2011…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smtClean="0"/>
              <a:t>                                                                                </a:t>
            </a:r>
            <a:r>
              <a:rPr lang="en-US" sz="2000" b="0" dirty="0" smtClean="0">
                <a:solidFill>
                  <a:srgbClr val="FFFF00"/>
                </a:solidFill>
                <a:effectLst/>
                <a:latin typeface="Arial" charset="0"/>
              </a:rPr>
              <a:t>USGS North Carolina Water Science Center</a:t>
            </a:r>
            <a:br>
              <a:rPr lang="en-US" sz="2000" b="0" dirty="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sz="2000" b="0" dirty="0" smtClean="0">
                <a:solidFill>
                  <a:srgbClr val="FFFF00"/>
                </a:solidFill>
                <a:effectLst/>
                <a:latin typeface="Arial" charset="0"/>
              </a:rPr>
              <a:t>                                                                            </a:t>
            </a:r>
            <a:r>
              <a:rPr lang="en-US" sz="2000" b="0" i="1" dirty="0" smtClean="0">
                <a:solidFill>
                  <a:schemeClr val="tx1"/>
                </a:solidFill>
                <a:effectLst/>
                <a:latin typeface="Arial" charset="0"/>
                <a:hlinkClick r:id="rId3"/>
              </a:rPr>
              <a:t>http://nc.water.usgs.gov</a:t>
            </a:r>
            <a:r>
              <a:rPr lang="en-US" sz="2000" b="0" i="1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000" b="0" i="1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800" b="0" i="1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800" b="0" i="1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000" b="0" i="1" dirty="0" smtClean="0">
                <a:solidFill>
                  <a:schemeClr val="tx1"/>
                </a:solidFill>
                <a:effectLst/>
                <a:latin typeface="Arial" charset="0"/>
              </a:rPr>
              <a:t>                             </a:t>
            </a:r>
            <a:r>
              <a:rPr lang="en-US" sz="2000" b="0" dirty="0" smtClean="0">
                <a:solidFill>
                  <a:srgbClr val="FFFF00"/>
                </a:solidFill>
                <a:effectLst/>
                <a:latin typeface="Arial" charset="0"/>
              </a:rPr>
              <a:t>Online drought pages for USGS North Carolina WSC</a:t>
            </a:r>
            <a:br>
              <a:rPr lang="en-US" sz="2000" b="0" dirty="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sz="2000" b="0" dirty="0" smtClean="0">
                <a:solidFill>
                  <a:srgbClr val="FFFF00"/>
                </a:solidFill>
                <a:effectLst/>
                <a:latin typeface="Arial" charset="0"/>
              </a:rPr>
              <a:t>                                                              </a:t>
            </a:r>
            <a:r>
              <a:rPr lang="en-US" sz="2000" b="0" i="1" dirty="0" smtClean="0">
                <a:effectLst/>
                <a:latin typeface="Arial" charset="0"/>
                <a:hlinkClick r:id="rId4"/>
              </a:rPr>
              <a:t>http://nc.water.usgs.gov/drought/</a:t>
            </a:r>
            <a:r>
              <a:rPr lang="en-US" sz="5400" b="0" i="1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5400" b="0" i="1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i="1" dirty="0" smtClean="0"/>
              <a:t> 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white">
          <a:xfrm>
            <a:off x="4784725" y="5943600"/>
            <a:ext cx="38957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88900" bIns="44450">
            <a:spAutoFit/>
          </a:bodyPr>
          <a:lstStyle/>
          <a:p>
            <a:pPr algn="l" defTabSz="885825" eaLnBrk="0" hangingPunct="0"/>
            <a:r>
              <a:rPr lang="en-US" sz="1200" i="1">
                <a:effectLst/>
                <a:latin typeface="Arial Unicode MS" pitchFamily="34" charset="-128"/>
              </a:rPr>
              <a:t>Presented to: </a:t>
            </a:r>
          </a:p>
          <a:p>
            <a:pPr algn="l" defTabSz="885825" eaLnBrk="0" hangingPunct="0"/>
            <a:r>
              <a:rPr lang="en-US" sz="1200" i="1">
                <a:effectLst/>
                <a:latin typeface="Arial Unicode MS" pitchFamily="34" charset="-128"/>
              </a:rPr>
              <a:t>North Carolina Drought Management Advisory Council</a:t>
            </a:r>
          </a:p>
          <a:p>
            <a:pPr algn="l" defTabSz="885825" eaLnBrk="0" hangingPunct="0"/>
            <a:r>
              <a:rPr lang="en-US" sz="1200" i="1">
                <a:effectLst/>
                <a:latin typeface="Arial Unicode MS" pitchFamily="34" charset="-128"/>
              </a:rPr>
              <a:t>Raleigh, NC</a:t>
            </a:r>
          </a:p>
          <a:p>
            <a:pPr algn="l" defTabSz="885825" eaLnBrk="0" hangingPunct="0"/>
            <a:r>
              <a:rPr lang="en-US" sz="1200" i="1">
                <a:effectLst/>
                <a:latin typeface="Arial Unicode MS" pitchFamily="34" charset="-128"/>
              </a:rPr>
              <a:t>March 24,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ta_02053200_7-day-avg_percentiles_REC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a_02106500_7-day-avg_percentiles_REC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a_02085500_7-day-avg_percentiles_REC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ta_02118000_7-day-avg_percentiles_REC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_03161000_7-day-avg_percentiles_REC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a_03451500_7-day-avg_percentiles_REC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82215C-B474-49AB-B00F-25A29F9F684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91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F54507-2365-4DB7-9EE0-04FC481B8AC3}" type="slidenum">
              <a:rPr lang="en-US" sz="1200">
                <a:effectLst/>
              </a:rPr>
              <a:pPr algn="r"/>
              <a:t>16</a:t>
            </a:fld>
            <a:endParaRPr lang="en-US" sz="1200">
              <a:effectLst/>
            </a:endParaRPr>
          </a:p>
        </p:txBody>
      </p:sp>
      <p:sp>
        <p:nvSpPr>
          <p:cNvPr id="8898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latin typeface="Arial" charset="0"/>
              </a:rPr>
              <a:t>Percent of median (by region)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1603375"/>
            <a:ext cx="8831262" cy="443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ankmap_phyprov_and_HUC.jpg"/>
          <p:cNvPicPr>
            <a:picLocks noChangeAspect="1"/>
          </p:cNvPicPr>
          <p:nvPr/>
        </p:nvPicPr>
        <p:blipFill>
          <a:blip r:embed="rId3" cstate="print"/>
          <a:srcRect t="22404" b="22817"/>
          <a:stretch>
            <a:fillRect/>
          </a:stretch>
        </p:blipFill>
        <p:spPr>
          <a:xfrm>
            <a:off x="628650" y="1586429"/>
            <a:ext cx="7886700" cy="3657600"/>
          </a:xfrm>
          <a:prstGeom prst="rect">
            <a:avLst/>
          </a:prstGeom>
        </p:spPr>
      </p:pic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D5ED50-24B1-46D0-9CAF-739B4E9C2100}" type="slidenum">
              <a:rPr lang="en-US"/>
              <a:pPr/>
              <a:t>17</a:t>
            </a:fld>
            <a:endParaRPr lang="en-US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b="0" dirty="0" smtClean="0">
                <a:effectLst/>
                <a:latin typeface="Arial" charset="0"/>
              </a:rPr>
              <a:t>Typical ranges in 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" charset="0"/>
              </a:rPr>
              <a:t>percentage of median flow</a:t>
            </a:r>
            <a:r>
              <a:rPr lang="en-US" sz="2800" b="0" dirty="0" smtClean="0">
                <a:effectLst/>
                <a:latin typeface="Arial" charset="0"/>
              </a:rPr>
              <a:t/>
            </a:r>
            <a:br>
              <a:rPr lang="en-US" sz="2800" b="0" dirty="0" smtClean="0">
                <a:effectLst/>
                <a:latin typeface="Arial" charset="0"/>
              </a:rPr>
            </a:br>
            <a:r>
              <a:rPr lang="en-US" sz="2800" b="0" dirty="0" smtClean="0">
                <a:effectLst/>
                <a:latin typeface="Arial" charset="0"/>
              </a:rPr>
              <a:t>since January 1…(by region)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155700" y="1435100"/>
            <a:ext cx="22733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N Blue Ridge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</a:rPr>
              <a:t>55 to 80 </a:t>
            </a:r>
            <a:r>
              <a:rPr lang="en-US" sz="2000" dirty="0">
                <a:solidFill>
                  <a:schemeClr val="bg2"/>
                </a:solidFill>
                <a:effectLst/>
              </a:rPr>
              <a:t>%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20650" y="3656013"/>
            <a:ext cx="22733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S Blue Ridge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</a:rPr>
              <a:t>55 </a:t>
            </a:r>
            <a:r>
              <a:rPr lang="en-US" sz="2000" dirty="0">
                <a:solidFill>
                  <a:schemeClr val="bg2"/>
                </a:solidFill>
                <a:effectLst/>
              </a:rPr>
              <a:t>to 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100 </a:t>
            </a:r>
            <a:r>
              <a:rPr lang="en-US" sz="2000" dirty="0">
                <a:solidFill>
                  <a:schemeClr val="bg2"/>
                </a:solidFill>
                <a:effectLst/>
              </a:rPr>
              <a:t>%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326117" y="2794442"/>
            <a:ext cx="22733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W Piedmont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</a:rPr>
              <a:t>50 to 75 </a:t>
            </a:r>
            <a:r>
              <a:rPr lang="en-US" sz="2000" dirty="0">
                <a:solidFill>
                  <a:schemeClr val="bg2"/>
                </a:solidFill>
                <a:effectLst/>
              </a:rPr>
              <a:t>%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4237038" y="2044700"/>
            <a:ext cx="22733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E Piedmont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</a:rPr>
              <a:t>25 to 50 %</a:t>
            </a:r>
            <a:endParaRPr lang="en-US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708775" y="2119313"/>
            <a:ext cx="22733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N Coastal Plain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</a:rPr>
              <a:t>30 </a:t>
            </a:r>
            <a:r>
              <a:rPr lang="en-US" sz="2000" dirty="0">
                <a:solidFill>
                  <a:schemeClr val="bg2"/>
                </a:solidFill>
                <a:effectLst/>
              </a:rPr>
              <a:t>to 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50 </a:t>
            </a:r>
            <a:r>
              <a:rPr lang="en-US" sz="2000" dirty="0">
                <a:solidFill>
                  <a:schemeClr val="bg2"/>
                </a:solidFill>
                <a:effectLst/>
              </a:rPr>
              <a:t>%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608638" y="3824288"/>
            <a:ext cx="2273300" cy="701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effectLst/>
              </a:rPr>
              <a:t>S Coastal Plain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</a:rPr>
              <a:t>45 to 60 </a:t>
            </a:r>
            <a:r>
              <a:rPr lang="en-US" sz="2000" dirty="0">
                <a:solidFill>
                  <a:schemeClr val="bg2"/>
                </a:solidFill>
                <a:effectLst/>
              </a:rPr>
              <a:t>%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52166" y="5470967"/>
            <a:ext cx="31308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FFFF00"/>
                </a:solidFill>
                <a:effectLst/>
              </a:rPr>
              <a:t>…as of </a:t>
            </a:r>
            <a:r>
              <a:rPr lang="en-US" sz="2800" i="1" dirty="0">
                <a:solidFill>
                  <a:srgbClr val="FFFF00"/>
                </a:solidFill>
                <a:effectLst/>
              </a:rPr>
              <a:t>March </a:t>
            </a:r>
            <a:r>
              <a:rPr lang="en-US" sz="2800" i="1" dirty="0" smtClean="0">
                <a:solidFill>
                  <a:srgbClr val="FFFF00"/>
                </a:solidFill>
                <a:effectLst/>
              </a:rPr>
              <a:t>23</a:t>
            </a: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560513"/>
            <a:ext cx="7981950" cy="418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6647DB-0A10-4A19-9D19-C8F8922176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838200"/>
          </a:xfrm>
          <a:noFill/>
        </p:spPr>
        <p:txBody>
          <a:bodyPr/>
          <a:lstStyle/>
          <a:p>
            <a:r>
              <a:rPr lang="en-US" sz="3200" b="0" smtClean="0">
                <a:effectLst/>
                <a:latin typeface="Arial" charset="0"/>
              </a:rPr>
              <a:t>7-day average flow recurrence intervals</a:t>
            </a:r>
            <a:br>
              <a:rPr lang="en-US" sz="3200" b="0" smtClean="0">
                <a:effectLst/>
                <a:latin typeface="Arial" charset="0"/>
              </a:rPr>
            </a:br>
            <a:r>
              <a:rPr lang="en-US" sz="3200" b="0" smtClean="0">
                <a:effectLst/>
                <a:latin typeface="Arial" charset="0"/>
              </a:rPr>
              <a:t>(by region)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7086600" y="1704975"/>
            <a:ext cx="1828800" cy="3021013"/>
            <a:chOff x="4368" y="946"/>
            <a:chExt cx="1152" cy="2247"/>
          </a:xfrm>
        </p:grpSpPr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4368" y="946"/>
              <a:ext cx="816" cy="3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&lt; 2 yrs</a:t>
              </a:r>
            </a:p>
          </p:txBody>
        </p:sp>
        <p:sp>
          <p:nvSpPr>
            <p:cNvPr id="13321" name="Text Box 6"/>
            <p:cNvSpPr txBox="1">
              <a:spLocks noChangeArrowheads="1"/>
            </p:cNvSpPr>
            <p:nvPr/>
          </p:nvSpPr>
          <p:spPr bwMode="auto">
            <a:xfrm>
              <a:off x="4368" y="1260"/>
              <a:ext cx="1152" cy="3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2 to 5 yrs</a:t>
              </a:r>
            </a:p>
          </p:txBody>
        </p:sp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4368" y="1580"/>
              <a:ext cx="1152" cy="3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5 to10 yrs</a:t>
              </a:r>
            </a:p>
          </p:txBody>
        </p: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4368" y="1889"/>
              <a:ext cx="1152" cy="3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10 to 20 yrs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4368" y="2212"/>
              <a:ext cx="1152" cy="3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20 to 50 yrs</a:t>
              </a:r>
            </a:p>
          </p:txBody>
        </p: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4368" y="2536"/>
              <a:ext cx="1152" cy="34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50 to 100 yrs</a:t>
              </a:r>
            </a:p>
          </p:txBody>
        </p:sp>
        <p:sp>
          <p:nvSpPr>
            <p:cNvPr id="13326" name="Text Box 11"/>
            <p:cNvSpPr txBox="1">
              <a:spLocks noChangeArrowheads="1"/>
            </p:cNvSpPr>
            <p:nvPr/>
          </p:nvSpPr>
          <p:spPr bwMode="auto">
            <a:xfrm>
              <a:off x="4368" y="2853"/>
              <a:ext cx="816" cy="3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&gt; 100 yrs</a:t>
              </a:r>
            </a:p>
          </p:txBody>
        </p:sp>
      </p:grpSp>
      <p:sp>
        <p:nvSpPr>
          <p:cNvPr id="800780" name="Oval 12"/>
          <p:cNvSpPr>
            <a:spLocks noChangeArrowheads="1"/>
          </p:cNvSpPr>
          <p:nvPr/>
        </p:nvSpPr>
        <p:spPr bwMode="auto">
          <a:xfrm>
            <a:off x="5910263" y="2960688"/>
            <a:ext cx="984250" cy="9620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0781" name="Text Box 13"/>
          <p:cNvSpPr txBox="1">
            <a:spLocks noChangeArrowheads="1"/>
          </p:cNvSpPr>
          <p:nvPr/>
        </p:nvSpPr>
        <p:spPr bwMode="auto">
          <a:xfrm>
            <a:off x="4603750" y="5133975"/>
            <a:ext cx="3600450" cy="13239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/>
              </a:rPr>
              <a:t>In E Piedmont and</a:t>
            </a:r>
            <a:br>
              <a:rPr lang="en-US" sz="2000">
                <a:solidFill>
                  <a:srgbClr val="FF0000"/>
                </a:solidFill>
                <a:effectLst/>
              </a:rPr>
            </a:br>
            <a:r>
              <a:rPr lang="en-US" sz="2000">
                <a:solidFill>
                  <a:srgbClr val="FF0000"/>
                </a:solidFill>
                <a:effectLst/>
              </a:rPr>
              <a:t>N/S Coastal Plain regions…</a:t>
            </a:r>
            <a:br>
              <a:rPr lang="en-US" sz="2000">
                <a:solidFill>
                  <a:srgbClr val="FF0000"/>
                </a:solidFill>
                <a:effectLst/>
              </a:rPr>
            </a:br>
            <a:r>
              <a:rPr lang="en-US" sz="2000">
                <a:solidFill>
                  <a:srgbClr val="FF0000"/>
                </a:solidFill>
                <a:effectLst/>
              </a:rPr>
              <a:t>&gt; up to 10 to 50+ -year RI on 7-day average flows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80" grpId="0" animBg="1"/>
      <p:bldP spid="8007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thly_avg_flow_minimums_2010WY.jpg"/>
          <p:cNvPicPr>
            <a:picLocks noChangeAspect="1"/>
          </p:cNvPicPr>
          <p:nvPr/>
        </p:nvPicPr>
        <p:blipFill>
          <a:blip r:embed="rId2" cstate="print"/>
          <a:srcRect t="22404" b="22817"/>
          <a:stretch>
            <a:fillRect/>
          </a:stretch>
        </p:blipFill>
        <p:spPr>
          <a:xfrm>
            <a:off x="628650" y="1586429"/>
            <a:ext cx="7886700" cy="3657600"/>
          </a:xfrm>
          <a:prstGeom prst="rect">
            <a:avLst/>
          </a:prstGeo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450850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New record monthly minimum average during 2010 water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769" y="5717754"/>
            <a:ext cx="42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effectLst/>
              </a:rPr>
              <a:t>7 sites in Coastal Plain…</a:t>
            </a: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02533F-F0D4-41B7-8B0E-C88A28C52981}" type="slidenum">
              <a:rPr lang="en-US" sz="1200">
                <a:effectLst/>
              </a:rPr>
              <a:pPr algn="r"/>
              <a:t>2</a:t>
            </a:fld>
            <a:endParaRPr lang="en-US" sz="1200">
              <a:effectLst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895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en-US" sz="3200" b="0" smtClean="0">
                <a:effectLst/>
                <a:latin typeface="Arial" charset="0"/>
              </a:rPr>
              <a:t>Overall 7-day average flows</a:t>
            </a:r>
            <a:br>
              <a:rPr lang="en-US" sz="3200" b="0" smtClean="0">
                <a:effectLst/>
                <a:latin typeface="Arial" charset="0"/>
              </a:rPr>
            </a:br>
            <a:r>
              <a:rPr lang="en-US" sz="3200" b="0" i="1" smtClean="0">
                <a:effectLst/>
                <a:latin typeface="Arial" charset="0"/>
              </a:rPr>
              <a:t>as of March 22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133600" y="6172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i="1">
                <a:effectLst/>
              </a:rPr>
              <a:t>Available at URL </a:t>
            </a:r>
            <a:r>
              <a:rPr lang="en-US" sz="2000" i="1">
                <a:effectLst/>
                <a:hlinkClick r:id="rId3"/>
              </a:rPr>
              <a:t>http://waterwatch.usgs.gov/new/</a:t>
            </a:r>
            <a:endParaRPr lang="en-US" sz="2000" i="1">
              <a:effectLst/>
            </a:endParaRPr>
          </a:p>
        </p:txBody>
      </p:sp>
      <p:sp>
        <p:nvSpPr>
          <p:cNvPr id="704538" name="Rectangle 26"/>
          <p:cNvSpPr>
            <a:spLocks noChangeArrowheads="1"/>
          </p:cNvSpPr>
          <p:nvPr/>
        </p:nvSpPr>
        <p:spPr bwMode="auto">
          <a:xfrm>
            <a:off x="2217738" y="4984750"/>
            <a:ext cx="4678362" cy="8763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2" name="Picture 14" descr="map legend for 7-day average streamflow condition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175" y="4984750"/>
            <a:ext cx="3790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9538" y="1387475"/>
            <a:ext cx="63817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8638" y="1349375"/>
            <a:ext cx="5524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450850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New record monthly minimum average during 2011 water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769" y="5717754"/>
            <a:ext cx="42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effectLst/>
              </a:rPr>
              <a:t>12 sites…as of March 23</a:t>
            </a: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7" name="Picture 6" descr="monthly_avg_flow_minimums_2011WY_asof_20110324.jpg"/>
          <p:cNvPicPr>
            <a:picLocks noChangeAspect="1"/>
          </p:cNvPicPr>
          <p:nvPr/>
        </p:nvPicPr>
        <p:blipFill>
          <a:blip r:embed="rId2" cstate="print"/>
          <a:srcRect t="22404" b="22817"/>
          <a:stretch>
            <a:fillRect/>
          </a:stretch>
        </p:blipFill>
        <p:spPr>
          <a:xfrm>
            <a:off x="628650" y="1586429"/>
            <a:ext cx="78867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0" y="450850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New period of record minimum daily mean discharge during 2010 water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769" y="5717754"/>
            <a:ext cx="42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effectLst/>
              </a:rPr>
              <a:t>8 sites across state…</a:t>
            </a: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7" name="Picture 6" descr="POR_min_daily_disch_2010WY.jpg"/>
          <p:cNvPicPr>
            <a:picLocks noChangeAspect="1"/>
          </p:cNvPicPr>
          <p:nvPr/>
        </p:nvPicPr>
        <p:blipFill>
          <a:blip r:embed="rId2" cstate="print"/>
          <a:srcRect t="22404" b="22817"/>
          <a:stretch>
            <a:fillRect/>
          </a:stretch>
        </p:blipFill>
        <p:spPr>
          <a:xfrm>
            <a:off x="628650" y="1586429"/>
            <a:ext cx="78867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0" y="450850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New period of record minimum daily mean discharge during 2011 water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769" y="5717754"/>
            <a:ext cx="42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effectLst/>
              </a:rPr>
              <a:t>4 sites…as of March 23</a:t>
            </a: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8" name="Picture 7" descr="POR_min_daily_disch_2011WY_asof_20110324.jpg"/>
          <p:cNvPicPr>
            <a:picLocks noChangeAspect="1"/>
          </p:cNvPicPr>
          <p:nvPr/>
        </p:nvPicPr>
        <p:blipFill>
          <a:blip r:embed="rId2" cstate="print"/>
          <a:srcRect t="22404" b="22817"/>
          <a:stretch>
            <a:fillRect/>
          </a:stretch>
        </p:blipFill>
        <p:spPr>
          <a:xfrm>
            <a:off x="628650" y="1586429"/>
            <a:ext cx="78867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  <a:noFill/>
          <a:ln/>
        </p:spPr>
        <p:txBody>
          <a:bodyPr/>
          <a:lstStyle/>
          <a:p>
            <a:r>
              <a:rPr lang="en-US" sz="3600" b="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Visualizing the components in </a:t>
            </a:r>
            <a:r>
              <a:rPr lang="en-US" sz="3600" b="0" dirty="0" err="1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streamflow</a:t>
            </a:r>
            <a:endParaRPr lang="en-US" sz="3600" b="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white">
          <a:xfrm>
            <a:off x="2286000" y="6119813"/>
            <a:ext cx="5702300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88900" bIns="44450">
            <a:spAutoFit/>
          </a:bodyPr>
          <a:lstStyle/>
          <a:p>
            <a:pPr defTabSz="885825" eaLnBrk="0" hangingPunct="0"/>
            <a:r>
              <a:rPr lang="en-US" sz="1200" i="1">
                <a:solidFill>
                  <a:schemeClr val="bg1"/>
                </a:solidFill>
                <a:latin typeface="Arial Unicode MS" pitchFamily="34" charset="-128"/>
              </a:rPr>
              <a:t>From:</a:t>
            </a:r>
          </a:p>
          <a:p>
            <a:pPr defTabSz="885825" eaLnBrk="0" hangingPunct="0"/>
            <a:r>
              <a:rPr lang="en-US" sz="1200" i="1">
                <a:solidFill>
                  <a:schemeClr val="bg1"/>
                </a:solidFill>
                <a:latin typeface="Arial Unicode MS" pitchFamily="34" charset="-128"/>
              </a:rPr>
              <a:t>Ground-water-level Monitoring and the Importance of Long-Term Water-Level Data</a:t>
            </a:r>
          </a:p>
          <a:p>
            <a:pPr defTabSz="885825" eaLnBrk="0" hangingPunct="0"/>
            <a:r>
              <a:rPr lang="en-US" sz="1200" i="1">
                <a:solidFill>
                  <a:schemeClr val="bg1"/>
                </a:solidFill>
                <a:latin typeface="Arial Unicode MS" pitchFamily="34" charset="-128"/>
              </a:rPr>
              <a:t>USGS Circular 1217 by Taylor and Alley, 2002 (Figure A-2, page 4)</a:t>
            </a:r>
          </a:p>
        </p:txBody>
      </p:sp>
      <p:pic>
        <p:nvPicPr>
          <p:cNvPr id="633860" name="Picture 4" descr="D:\Drought\Conditions\Sept_25_2002\p10_circ1217.jpg"/>
          <p:cNvPicPr>
            <a:picLocks noChangeAspect="1" noChangeArrowheads="1"/>
          </p:cNvPicPr>
          <p:nvPr/>
        </p:nvPicPr>
        <p:blipFill>
          <a:blip r:embed="rId3" cstate="print"/>
          <a:srcRect l="9477" t="38377" r="8824" b="10075"/>
          <a:stretch>
            <a:fillRect/>
          </a:stretch>
        </p:blipFill>
        <p:spPr bwMode="auto">
          <a:xfrm>
            <a:off x="2286000" y="914400"/>
            <a:ext cx="6248400" cy="5099050"/>
          </a:xfrm>
          <a:prstGeom prst="rect">
            <a:avLst/>
          </a:prstGeom>
          <a:noFill/>
        </p:spPr>
      </p:pic>
      <p:sp>
        <p:nvSpPr>
          <p:cNvPr id="633861" name="AutoShape 5"/>
          <p:cNvSpPr>
            <a:spLocks noChangeArrowheads="1"/>
          </p:cNvSpPr>
          <p:nvPr/>
        </p:nvSpPr>
        <p:spPr bwMode="auto">
          <a:xfrm rot="1093186">
            <a:off x="3252788" y="2590800"/>
            <a:ext cx="3986212" cy="457200"/>
          </a:xfrm>
          <a:prstGeom prst="curvedDownArrow">
            <a:avLst>
              <a:gd name="adj1" fmla="val 155565"/>
              <a:gd name="adj2" fmla="val 348750"/>
              <a:gd name="adj3" fmla="val 33333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787297" flipV="1">
            <a:off x="3481388" y="3810000"/>
            <a:ext cx="3986212" cy="457200"/>
          </a:xfrm>
          <a:prstGeom prst="curvedDownArrow">
            <a:avLst>
              <a:gd name="adj1" fmla="val 155565"/>
              <a:gd name="adj2" fmla="val 348750"/>
              <a:gd name="adj3" fmla="val 3333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216107" y="1586452"/>
            <a:ext cx="1867525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Arial Unicode MS" pitchFamily="34" charset="-128"/>
              </a:rPr>
              <a:t>Overland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Arial Unicode MS" pitchFamily="34" charset="-128"/>
              </a:rPr>
              <a:t>runoff</a:t>
            </a:r>
          </a:p>
        </p:txBody>
      </p:sp>
      <p:sp>
        <p:nvSpPr>
          <p:cNvPr id="633867" name="Text Box 11"/>
          <p:cNvSpPr txBox="1">
            <a:spLocks noChangeArrowheads="1"/>
          </p:cNvSpPr>
          <p:nvPr/>
        </p:nvSpPr>
        <p:spPr bwMode="auto">
          <a:xfrm>
            <a:off x="59960" y="2785105"/>
            <a:ext cx="2159000" cy="304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/>
                <a:latin typeface="Arial Unicode MS" pitchFamily="34" charset="-128"/>
              </a:rPr>
              <a:t>Base flow (ground-water discharge to streams)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4" grpId="0" autoUpdateAnimBg="0"/>
      <p:bldP spid="6338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37DB8A-C649-4AB8-8EDE-B480EBEACD05}" type="slidenum">
              <a:rPr lang="en-US" sz="1200">
                <a:effectLst/>
              </a:rPr>
              <a:pPr algn="r"/>
              <a:t>24</a:t>
            </a:fld>
            <a:endParaRPr lang="en-US" sz="1200">
              <a:effectLst/>
            </a:endParaRPr>
          </a:p>
        </p:txBody>
      </p:sp>
      <p:sp>
        <p:nvSpPr>
          <p:cNvPr id="2048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50850"/>
            <a:ext cx="8229600" cy="698500"/>
          </a:xfrm>
          <a:noFill/>
        </p:spPr>
        <p:txBody>
          <a:bodyPr/>
          <a:lstStyle/>
          <a:p>
            <a:pPr eaLnBrk="1" hangingPunct="1"/>
            <a:r>
              <a:rPr lang="en-US" sz="4000" b="0" i="1" dirty="0" smtClean="0">
                <a:solidFill>
                  <a:srgbClr val="FFFF00"/>
                </a:solidFill>
                <a:effectLst/>
                <a:latin typeface="Arial" charset="0"/>
              </a:rPr>
              <a:t>In closing…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57200" y="1778000"/>
            <a:ext cx="3187700" cy="147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>
                <a:effectLst/>
              </a:rPr>
              <a:t> Questions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>
                <a:effectLst/>
              </a:rPr>
              <a:t> Concerns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5613" y="3832225"/>
            <a:ext cx="4116387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effectLst/>
              </a:rPr>
              <a:t>J. Curtis Weaver, Hydrologist</a:t>
            </a:r>
            <a:br>
              <a:rPr lang="en-US" sz="2400" i="1">
                <a:effectLst/>
              </a:rPr>
            </a:br>
            <a:r>
              <a:rPr lang="en-US" sz="2400" i="1">
                <a:effectLst/>
              </a:rPr>
              <a:t>USGS North Carolina</a:t>
            </a:r>
            <a:br>
              <a:rPr lang="en-US" sz="2400" i="1">
                <a:effectLst/>
              </a:rPr>
            </a:br>
            <a:r>
              <a:rPr lang="en-US" sz="2400" i="1">
                <a:effectLst/>
              </a:rPr>
              <a:t>     Water Science Center</a:t>
            </a:r>
            <a:br>
              <a:rPr lang="en-US" sz="2400" i="1">
                <a:effectLst/>
              </a:rPr>
            </a:br>
            <a:r>
              <a:rPr lang="en-US" sz="2400" i="1">
                <a:effectLst/>
                <a:hlinkClick r:id="rId3"/>
              </a:rPr>
              <a:t>jcweaver@usgs.gov</a:t>
            </a:r>
            <a:r>
              <a:rPr lang="en-US" sz="2400" i="1">
                <a:effectLst/>
              </a:rPr>
              <a:t/>
            </a:r>
            <a:br>
              <a:rPr lang="en-US" sz="2400" i="1">
                <a:effectLst/>
              </a:rPr>
            </a:br>
            <a:r>
              <a:rPr lang="en-US" sz="2400" i="1">
                <a:effectLst/>
              </a:rPr>
              <a:t>(919) 571-4043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176838" y="5956300"/>
            <a:ext cx="3082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effectLst/>
              </a:rPr>
              <a:t>French Broad River at Asheville</a:t>
            </a:r>
          </a:p>
          <a:p>
            <a:r>
              <a:rPr lang="en-US" sz="1600">
                <a:effectLst/>
              </a:rPr>
              <a:t>Buncombe County</a:t>
            </a:r>
          </a:p>
        </p:txBody>
      </p:sp>
      <p:pic>
        <p:nvPicPr>
          <p:cNvPr id="20487" name="Picture 8" descr="Gage photos 0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1404938"/>
            <a:ext cx="3403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B13094-50CF-479E-8275-6A7C537F4163}" type="slidenum">
              <a:rPr lang="en-US" sz="1200">
                <a:effectLst/>
              </a:rPr>
              <a:pPr algn="r"/>
              <a:t>3</a:t>
            </a:fld>
            <a:endParaRPr lang="en-US" sz="1200">
              <a:effectLst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895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en-US" sz="3200" b="0" smtClean="0">
                <a:effectLst/>
                <a:latin typeface="Arial" charset="0"/>
              </a:rPr>
              <a:t>Below-normal 7-day average flows</a:t>
            </a:r>
            <a:br>
              <a:rPr lang="en-US" sz="3200" b="0" smtClean="0">
                <a:effectLst/>
                <a:latin typeface="Arial" charset="0"/>
              </a:rPr>
            </a:br>
            <a:r>
              <a:rPr lang="en-US" sz="3200" b="0" i="1" smtClean="0">
                <a:effectLst/>
                <a:latin typeface="Arial" charset="0"/>
              </a:rPr>
              <a:t>as of March 22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133600" y="6172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i="1">
                <a:effectLst/>
              </a:rPr>
              <a:t>Available at URL </a:t>
            </a:r>
            <a:r>
              <a:rPr lang="en-US" sz="2000" i="1">
                <a:effectLst/>
                <a:hlinkClick r:id="rId3"/>
              </a:rPr>
              <a:t>http://water.usgs.gov/waterwatch/</a:t>
            </a:r>
            <a:endParaRPr lang="en-US" sz="2000" i="1">
              <a:effectLst/>
            </a:endParaRP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2217738" y="4984750"/>
            <a:ext cx="4678362" cy="876300"/>
            <a:chOff x="453" y="3192"/>
            <a:chExt cx="2947" cy="552"/>
          </a:xfrm>
        </p:grpSpPr>
        <p:sp>
          <p:nvSpPr>
            <p:cNvPr id="876549" name="Rectangle 5"/>
            <p:cNvSpPr>
              <a:spLocks noChangeArrowheads="1"/>
            </p:cNvSpPr>
            <p:nvPr/>
          </p:nvSpPr>
          <p:spPr bwMode="auto">
            <a:xfrm>
              <a:off x="453" y="3192"/>
              <a:ext cx="2947" cy="55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128" name="Picture 6" descr="map legend for below normal 7-day average streamflow condition 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3210"/>
              <a:ext cx="2862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10" descr="below normal 7-day average streamflow condition ma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0013" y="1408113"/>
            <a:ext cx="63817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E3DA78-CBA3-4310-926A-B2DD74726C5B}" type="slidenum">
              <a:rPr lang="en-US" sz="1200">
                <a:effectLst/>
              </a:rPr>
              <a:pPr algn="r"/>
              <a:t>4</a:t>
            </a:fld>
            <a:endParaRPr lang="en-US" sz="1200">
              <a:effectLst/>
            </a:endParaRPr>
          </a:p>
        </p:txBody>
      </p:sp>
      <p:sp>
        <p:nvSpPr>
          <p:cNvPr id="717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53340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en-US" sz="2800" b="0" smtClean="0">
                <a:effectLst/>
                <a:latin typeface="Arial" charset="0"/>
              </a:rPr>
              <a:t>Percentage of sites with 7-day average flows below normal (&lt; 25</a:t>
            </a:r>
            <a:r>
              <a:rPr lang="en-US" sz="2800" b="0" baseline="30000" smtClean="0">
                <a:effectLst/>
                <a:latin typeface="Arial" charset="0"/>
              </a:rPr>
              <a:t>th</a:t>
            </a:r>
            <a:r>
              <a:rPr lang="en-US" sz="2800" b="0" smtClean="0">
                <a:effectLst/>
                <a:latin typeface="Arial" charset="0"/>
              </a:rPr>
              <a:t> percentile)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05250" y="6124575"/>
            <a:ext cx="46212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/>
              </a:rPr>
              <a:t>Since January 1, 2011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1511300"/>
            <a:ext cx="8861425" cy="456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AEA687-2C1D-4C43-989D-E8EDB577D1A4}" type="slidenum">
              <a:rPr lang="en-US" sz="1200">
                <a:effectLst/>
              </a:rPr>
              <a:pPr algn="r"/>
              <a:t>5</a:t>
            </a:fld>
            <a:endParaRPr lang="en-US" sz="1200">
              <a:effectLst/>
            </a:endParaRPr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53340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en-US" sz="2800" b="0" smtClean="0">
                <a:effectLst/>
                <a:latin typeface="Arial" charset="0"/>
              </a:rPr>
              <a:t>Percentage of sites with 7-day average flows below normal (&lt; 25</a:t>
            </a:r>
            <a:r>
              <a:rPr lang="en-US" sz="2800" b="0" baseline="30000" smtClean="0">
                <a:effectLst/>
                <a:latin typeface="Arial" charset="0"/>
              </a:rPr>
              <a:t>th</a:t>
            </a:r>
            <a:r>
              <a:rPr lang="en-US" sz="2800" b="0" smtClean="0">
                <a:effectLst/>
                <a:latin typeface="Arial" charset="0"/>
              </a:rPr>
              <a:t> percentile)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044950" y="6124575"/>
            <a:ext cx="46212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/>
              </a:rPr>
              <a:t>Since April 1, 2010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508125"/>
            <a:ext cx="8861425" cy="456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A99036-7F02-4529-B2EA-23B22E214BD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66800" y="4976813"/>
            <a:ext cx="70104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No – No drought			D2 – Severe drought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D0 – Abnormally dry			D3 – Extreme drought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D1 – Moderate drought			D4 – Exceptional drought</a:t>
            </a:r>
          </a:p>
        </p:txBody>
      </p:sp>
      <p:sp>
        <p:nvSpPr>
          <p:cNvPr id="8196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2800" b="0" smtClean="0">
                <a:effectLst/>
                <a:latin typeface="Arial" charset="0"/>
              </a:rPr>
              <a:t>Median of percentiles for 7-day average flows during previous </a:t>
            </a:r>
            <a:r>
              <a:rPr lang="en-US" sz="2800" b="0" smtClean="0">
                <a:solidFill>
                  <a:srgbClr val="FFFF00"/>
                </a:solidFill>
                <a:effectLst/>
                <a:latin typeface="Arial" charset="0"/>
              </a:rPr>
              <a:t>7-day period</a:t>
            </a:r>
            <a:r>
              <a:rPr lang="en-US" sz="2800" b="0" smtClean="0">
                <a:effectLst/>
                <a:latin typeface="Arial" charset="0"/>
              </a:rPr>
              <a:t> through March 22</a:t>
            </a:r>
            <a:endParaRPr lang="en-US" sz="2800" b="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1828800" y="5038725"/>
            <a:ext cx="152400" cy="15240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828800" y="5381625"/>
            <a:ext cx="152400" cy="1524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1828800" y="5686425"/>
            <a:ext cx="152400" cy="1524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1864" name="Rectangle 8"/>
          <p:cNvSpPr>
            <a:spLocks noChangeArrowheads="1"/>
          </p:cNvSpPr>
          <p:nvPr/>
        </p:nvSpPr>
        <p:spPr bwMode="auto">
          <a:xfrm>
            <a:off x="5486400" y="50387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1865" name="Rectangle 9"/>
          <p:cNvSpPr>
            <a:spLocks noChangeArrowheads="1"/>
          </p:cNvSpPr>
          <p:nvPr/>
        </p:nvSpPr>
        <p:spPr bwMode="auto">
          <a:xfrm>
            <a:off x="5486400" y="5699125"/>
            <a:ext cx="152400" cy="1524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5486400" y="53816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203" name="Picture 13" descr="Map of Drought Monitor classification for streamflow gaging s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1600200"/>
            <a:ext cx="7543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5D01A1-849E-45C9-9F11-33301DA29F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66800" y="4976813"/>
            <a:ext cx="70104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No – No drought			D2 – Severe drought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D0 – Abnormally dry			D3 – Extreme drought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D1 – Moderate drought			D4 – Exceptional drought</a:t>
            </a:r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2800" b="0" smtClean="0">
                <a:effectLst/>
                <a:latin typeface="Arial" charset="0"/>
              </a:rPr>
              <a:t>Median of percentiles for 7-day average flows during previous </a:t>
            </a:r>
            <a:r>
              <a:rPr lang="en-US" sz="2800" b="0" smtClean="0">
                <a:solidFill>
                  <a:srgbClr val="FFFF00"/>
                </a:solidFill>
                <a:effectLst/>
                <a:latin typeface="Arial" charset="0"/>
              </a:rPr>
              <a:t>30-day</a:t>
            </a:r>
            <a:r>
              <a:rPr lang="en-US" sz="2800" b="0" smtClean="0">
                <a:effectLst/>
                <a:latin typeface="Arial" charset="0"/>
              </a:rPr>
              <a:t> period through March 22</a:t>
            </a:r>
          </a:p>
        </p:txBody>
      </p:sp>
      <p:sp>
        <p:nvSpPr>
          <p:cNvPr id="763908" name="Rectangle 4"/>
          <p:cNvSpPr>
            <a:spLocks noChangeArrowheads="1"/>
          </p:cNvSpPr>
          <p:nvPr/>
        </p:nvSpPr>
        <p:spPr bwMode="auto">
          <a:xfrm>
            <a:off x="1828800" y="5038725"/>
            <a:ext cx="152400" cy="15240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1828800" y="5381625"/>
            <a:ext cx="152400" cy="1524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3910" name="Rectangle 6"/>
          <p:cNvSpPr>
            <a:spLocks noChangeArrowheads="1"/>
          </p:cNvSpPr>
          <p:nvPr/>
        </p:nvSpPr>
        <p:spPr bwMode="auto">
          <a:xfrm>
            <a:off x="1828800" y="5686425"/>
            <a:ext cx="152400" cy="1524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3911" name="Rectangle 7"/>
          <p:cNvSpPr>
            <a:spLocks noChangeArrowheads="1"/>
          </p:cNvSpPr>
          <p:nvPr/>
        </p:nvSpPr>
        <p:spPr bwMode="auto">
          <a:xfrm>
            <a:off x="5486400" y="50387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3912" name="Rectangle 8"/>
          <p:cNvSpPr>
            <a:spLocks noChangeArrowheads="1"/>
          </p:cNvSpPr>
          <p:nvPr/>
        </p:nvSpPr>
        <p:spPr bwMode="auto">
          <a:xfrm>
            <a:off x="5486400" y="5699125"/>
            <a:ext cx="152400" cy="1524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5486400" y="53816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27" name="Picture 13" descr="Map of Drought Monitor classification for streamflow gaging s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1600200"/>
            <a:ext cx="7543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CFB3FE-2C53-4878-AD0D-6404BF6F7FF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66800" y="4976813"/>
            <a:ext cx="70104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No – No drought			D2 – Severe drought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D0 – Abnormally dry			D3 – Extreme drought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effectLst/>
              </a:rPr>
              <a:t>	D1 – Moderate drought			D4 – Exceptional drought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2800" b="0" smtClean="0">
                <a:effectLst/>
                <a:latin typeface="Arial" charset="0"/>
              </a:rPr>
              <a:t>Median of percentiles for 7-day average flows during previous </a:t>
            </a:r>
            <a:r>
              <a:rPr lang="en-US" sz="2800" b="0" smtClean="0">
                <a:solidFill>
                  <a:srgbClr val="FFFF00"/>
                </a:solidFill>
                <a:effectLst/>
                <a:latin typeface="Arial" charset="0"/>
              </a:rPr>
              <a:t>90-day</a:t>
            </a:r>
            <a:r>
              <a:rPr lang="en-US" sz="2800" b="0" smtClean="0">
                <a:effectLst/>
                <a:latin typeface="Arial" charset="0"/>
              </a:rPr>
              <a:t> period through March 31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1828800" y="5038725"/>
            <a:ext cx="152400" cy="15240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1828800" y="5381625"/>
            <a:ext cx="152400" cy="1524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1828800" y="5686425"/>
            <a:ext cx="152400" cy="1524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6679" name="Rectangle 7"/>
          <p:cNvSpPr>
            <a:spLocks noChangeArrowheads="1"/>
          </p:cNvSpPr>
          <p:nvPr/>
        </p:nvSpPr>
        <p:spPr bwMode="auto">
          <a:xfrm>
            <a:off x="5486400" y="50387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6680" name="Rectangle 8"/>
          <p:cNvSpPr>
            <a:spLocks noChangeArrowheads="1"/>
          </p:cNvSpPr>
          <p:nvPr/>
        </p:nvSpPr>
        <p:spPr bwMode="auto">
          <a:xfrm>
            <a:off x="5486400" y="5699125"/>
            <a:ext cx="152400" cy="1524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6681" name="Rectangle 9"/>
          <p:cNvSpPr>
            <a:spLocks noChangeArrowheads="1"/>
          </p:cNvSpPr>
          <p:nvPr/>
        </p:nvSpPr>
        <p:spPr bwMode="auto">
          <a:xfrm>
            <a:off x="5486400" y="53816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51" name="Picture 13" descr="Map of Drought Monitor classification for streamflow gaging s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1600200"/>
            <a:ext cx="7543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270000"/>
            <a:ext cx="8181975" cy="484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57694F-578A-4D21-8558-92D1E9245A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8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CE09C7-A5D1-450E-9CBC-99C5A618ECAF}" type="slidenum">
              <a:rPr lang="en-US" sz="1200">
                <a:effectLst/>
              </a:rPr>
              <a:pPr algn="r"/>
              <a:t>9</a:t>
            </a:fld>
            <a:endParaRPr lang="en-US" sz="1200">
              <a:effectLst/>
            </a:endParaRPr>
          </a:p>
        </p:txBody>
      </p:sp>
      <p:sp>
        <p:nvSpPr>
          <p:cNvPr id="8898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smtClean="0">
                <a:latin typeface="Arial" charset="0"/>
              </a:rPr>
              <a:t>Average streamflow index (by Province)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91400" y="1468438"/>
            <a:ext cx="1295400" cy="3484562"/>
            <a:chOff x="4339" y="850"/>
            <a:chExt cx="816" cy="2195"/>
          </a:xfrm>
        </p:grpSpPr>
        <p:sp>
          <p:nvSpPr>
            <p:cNvPr id="11279" name="Text Box 5"/>
            <p:cNvSpPr txBox="1">
              <a:spLocks noChangeArrowheads="1"/>
            </p:cNvSpPr>
            <p:nvPr/>
          </p:nvSpPr>
          <p:spPr bwMode="auto">
            <a:xfrm>
              <a:off x="4339" y="850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New max</a:t>
              </a:r>
            </a:p>
          </p:txBody>
        </p:sp>
        <p:sp>
          <p:nvSpPr>
            <p:cNvPr id="11280" name="Text Box 6"/>
            <p:cNvSpPr txBox="1">
              <a:spLocks noChangeArrowheads="1"/>
            </p:cNvSpPr>
            <p:nvPr/>
          </p:nvSpPr>
          <p:spPr bwMode="auto">
            <a:xfrm>
              <a:off x="4339" y="1164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Very wet</a:t>
              </a:r>
            </a:p>
          </p:txBody>
        </p:sp>
        <p:sp>
          <p:nvSpPr>
            <p:cNvPr id="11281" name="Text Box 7"/>
            <p:cNvSpPr txBox="1">
              <a:spLocks noChangeArrowheads="1"/>
            </p:cNvSpPr>
            <p:nvPr/>
          </p:nvSpPr>
          <p:spPr bwMode="auto">
            <a:xfrm>
              <a:off x="4339" y="1484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Wet</a:t>
              </a:r>
            </a:p>
          </p:txBody>
        </p:sp>
        <p:sp>
          <p:nvSpPr>
            <p:cNvPr id="11282" name="Text Box 8"/>
            <p:cNvSpPr txBox="1">
              <a:spLocks noChangeArrowheads="1"/>
            </p:cNvSpPr>
            <p:nvPr/>
          </p:nvSpPr>
          <p:spPr bwMode="auto">
            <a:xfrm>
              <a:off x="4339" y="1793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Normal</a:t>
              </a:r>
            </a:p>
          </p:txBody>
        </p:sp>
        <p:sp>
          <p:nvSpPr>
            <p:cNvPr id="11283" name="Text Box 9"/>
            <p:cNvSpPr txBox="1">
              <a:spLocks noChangeArrowheads="1"/>
            </p:cNvSpPr>
            <p:nvPr/>
          </p:nvSpPr>
          <p:spPr bwMode="auto">
            <a:xfrm>
              <a:off x="4339" y="2116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Dry</a:t>
              </a:r>
            </a:p>
          </p:txBody>
        </p:sp>
        <p:sp>
          <p:nvSpPr>
            <p:cNvPr id="11284" name="Text Box 10"/>
            <p:cNvSpPr txBox="1">
              <a:spLocks noChangeArrowheads="1"/>
            </p:cNvSpPr>
            <p:nvPr/>
          </p:nvSpPr>
          <p:spPr bwMode="auto">
            <a:xfrm>
              <a:off x="4339" y="2440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Very dry</a:t>
              </a:r>
            </a:p>
          </p:txBody>
        </p:sp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4339" y="2757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New min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315200" y="1468438"/>
            <a:ext cx="1828800" cy="3484562"/>
            <a:chOff x="4368" y="946"/>
            <a:chExt cx="1152" cy="2195"/>
          </a:xfrm>
        </p:grpSpPr>
        <p:sp>
          <p:nvSpPr>
            <p:cNvPr id="11272" name="Text Box 13"/>
            <p:cNvSpPr txBox="1">
              <a:spLocks noChangeArrowheads="1"/>
            </p:cNvSpPr>
            <p:nvPr/>
          </p:nvSpPr>
          <p:spPr bwMode="auto">
            <a:xfrm>
              <a:off x="4368" y="946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New max</a:t>
              </a:r>
            </a:p>
          </p:txBody>
        </p:sp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4368" y="1260"/>
              <a:ext cx="1152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90</a:t>
              </a:r>
              <a:r>
                <a:rPr lang="en-US" sz="2400" baseline="30000">
                  <a:solidFill>
                    <a:schemeClr val="bg2"/>
                  </a:solidFill>
                  <a:effectLst/>
                  <a:latin typeface="Arial Narrow" pitchFamily="34" charset="0"/>
                </a:rPr>
                <a:t>th</a:t>
              </a: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 percentile</a:t>
              </a:r>
            </a:p>
          </p:txBody>
        </p:sp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4368" y="1580"/>
              <a:ext cx="1152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75</a:t>
              </a:r>
              <a:r>
                <a:rPr lang="en-US" sz="2400" baseline="30000">
                  <a:solidFill>
                    <a:schemeClr val="bg2"/>
                  </a:solidFill>
                  <a:effectLst/>
                  <a:latin typeface="Arial Narrow" pitchFamily="34" charset="0"/>
                </a:rPr>
                <a:t>th</a:t>
              </a: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 percentile</a:t>
              </a:r>
            </a:p>
          </p:txBody>
        </p:sp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4368" y="1889"/>
              <a:ext cx="1152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50</a:t>
              </a:r>
              <a:r>
                <a:rPr lang="en-US" sz="2400" baseline="30000">
                  <a:solidFill>
                    <a:schemeClr val="bg2"/>
                  </a:solidFill>
                  <a:effectLst/>
                  <a:latin typeface="Arial Narrow" pitchFamily="34" charset="0"/>
                </a:rPr>
                <a:t>th</a:t>
              </a: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 percentile</a:t>
              </a:r>
            </a:p>
          </p:txBody>
        </p:sp>
        <p:sp>
          <p:nvSpPr>
            <p:cNvPr id="11276" name="Text Box 17"/>
            <p:cNvSpPr txBox="1">
              <a:spLocks noChangeArrowheads="1"/>
            </p:cNvSpPr>
            <p:nvPr/>
          </p:nvSpPr>
          <p:spPr bwMode="auto">
            <a:xfrm>
              <a:off x="4368" y="2212"/>
              <a:ext cx="1152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25</a:t>
              </a:r>
              <a:r>
                <a:rPr lang="en-US" sz="2400" baseline="30000">
                  <a:solidFill>
                    <a:schemeClr val="bg2"/>
                  </a:solidFill>
                  <a:effectLst/>
                  <a:latin typeface="Arial Narrow" pitchFamily="34" charset="0"/>
                </a:rPr>
                <a:t>th</a:t>
              </a: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 percentile</a:t>
              </a:r>
            </a:p>
          </p:txBody>
        </p:sp>
        <p:sp>
          <p:nvSpPr>
            <p:cNvPr id="11277" name="Text Box 18"/>
            <p:cNvSpPr txBox="1">
              <a:spLocks noChangeArrowheads="1"/>
            </p:cNvSpPr>
            <p:nvPr/>
          </p:nvSpPr>
          <p:spPr bwMode="auto">
            <a:xfrm>
              <a:off x="4368" y="2536"/>
              <a:ext cx="1152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10</a:t>
              </a:r>
              <a:r>
                <a:rPr lang="en-US" sz="2400" baseline="30000">
                  <a:solidFill>
                    <a:schemeClr val="bg2"/>
                  </a:solidFill>
                  <a:effectLst/>
                  <a:latin typeface="Arial Narrow" pitchFamily="34" charset="0"/>
                </a:rPr>
                <a:t>th</a:t>
              </a: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 percentile</a:t>
              </a:r>
            </a:p>
          </p:txBody>
        </p:sp>
        <p:sp>
          <p:nvSpPr>
            <p:cNvPr id="11278" name="Text Box 19"/>
            <p:cNvSpPr txBox="1">
              <a:spLocks noChangeArrowheads="1"/>
            </p:cNvSpPr>
            <p:nvPr/>
          </p:nvSpPr>
          <p:spPr bwMode="auto">
            <a:xfrm>
              <a:off x="4368" y="2853"/>
              <a:ext cx="816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effectLst/>
                  <a:latin typeface="Arial Narrow" pitchFamily="34" charset="0"/>
                </a:rPr>
                <a:t>New min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12754</TotalTime>
  <Words>430</Words>
  <Application>Microsoft Office PowerPoint</Application>
  <PresentationFormat>On-screen Show (4:3)</PresentationFormat>
  <Paragraphs>115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1_Stream</vt:lpstr>
      <vt:lpstr>Streamflow conditions across North Carolina  Assessment of hydrologic conditions observed through latter March 2011…                                                                                   USGS North Carolina Water Science Center                                                                             http://nc.water.usgs.gov                               Online drought pages for USGS North Carolina WSC                                                               http://nc.water.usgs.gov/drought/  </vt:lpstr>
      <vt:lpstr>Overall 7-day average flows as of March 22</vt:lpstr>
      <vt:lpstr>Below-normal 7-day average flows as of March 22</vt:lpstr>
      <vt:lpstr>Percentage of sites with 7-day average flows below normal (&lt; 25th percentile)</vt:lpstr>
      <vt:lpstr>Percentage of sites with 7-day average flows below normal (&lt; 25th percentile)</vt:lpstr>
      <vt:lpstr>Median of percentiles for 7-day average flows during previous 7-day period through March 22</vt:lpstr>
      <vt:lpstr>Median of percentiles for 7-day average flows during previous 30-day period through March 22</vt:lpstr>
      <vt:lpstr>Median of percentiles for 7-day average flows during previous 90-day period through March 31</vt:lpstr>
      <vt:lpstr>Average streamflow index (by Province)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median (by region)</vt:lpstr>
      <vt:lpstr>Typical ranges in percentage of median flow since January 1…(by region)</vt:lpstr>
      <vt:lpstr>7-day average flow recurrence intervals (by region)</vt:lpstr>
      <vt:lpstr>PowerPoint Presentation</vt:lpstr>
      <vt:lpstr>PowerPoint Presentation</vt:lpstr>
      <vt:lpstr>PowerPoint Presentation</vt:lpstr>
      <vt:lpstr>PowerPoint Presentation</vt:lpstr>
      <vt:lpstr>Visualizing the components in streamflow</vt:lpstr>
      <vt:lpstr>In closing…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Streamflows in western North Carolina</dc:title>
  <dc:creator>jcweaver</dc:creator>
  <cp:lastModifiedBy> </cp:lastModifiedBy>
  <cp:revision>639</cp:revision>
  <cp:lastPrinted>1601-01-01T00:00:00Z</cp:lastPrinted>
  <dcterms:created xsi:type="dcterms:W3CDTF">2000-10-18T19:01:14Z</dcterms:created>
  <dcterms:modified xsi:type="dcterms:W3CDTF">2011-03-24T12:03:01Z</dcterms:modified>
</cp:coreProperties>
</file>